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6" r:id="rId4"/>
    <p:sldId id="258" r:id="rId5"/>
    <p:sldId id="263" r:id="rId6"/>
    <p:sldId id="268" r:id="rId7"/>
    <p:sldId id="271" r:id="rId8"/>
    <p:sldId id="269" r:id="rId9"/>
    <p:sldId id="270" r:id="rId10"/>
  </p:sldIdLst>
  <p:sldSz cx="18288000" cy="10287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Pretendard" panose="020B0600000101010101" charset="-127"/>
      <p:regular r:id="rId14"/>
      <p:bold r:id="rId15"/>
    </p:embeddedFont>
    <p:embeddedFont>
      <p:font typeface="Pretendard" panose="020B0600000101010101" charset="-127"/>
      <p:regular r:id="rId14"/>
      <p:bold r:id="rId15"/>
    </p:embeddedFont>
    <p:embeddedFont>
      <p:font typeface="메이플스토리" panose="020B0600000101010101" charset="-127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C1DDDB-D40C-4299-8B9F-C2F89D42676D}" type="datetimeFigureOut">
              <a:rPr lang="ko-KR" altLang="en-US" smtClean="0"/>
              <a:t>2025-01-08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C4BB3-B3E3-4DDE-BF9B-2BA4D4405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785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C4BB3-B3E3-4DDE-BF9B-2BA4D4405AA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863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C4BB3-B3E3-4DDE-BF9B-2BA4D4405AA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9171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49" y="25608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761613" y="6659289"/>
            <a:ext cx="138309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981200" y="2324100"/>
            <a:ext cx="5166375" cy="370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7"/>
              </a:lnSpc>
              <a:spcBef>
                <a:spcPct val="0"/>
              </a:spcBef>
            </a:pPr>
            <a:r>
              <a:rPr lang="en-US" sz="2197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MAINTENANCE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57923" y="2915332"/>
            <a:ext cx="8953463" cy="31034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129"/>
              </a:lnSpc>
            </a:pPr>
            <a:r>
              <a:rPr lang="en-US" sz="10734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MYCARLONG</a:t>
            </a:r>
          </a:p>
          <a:p>
            <a:pPr>
              <a:lnSpc>
                <a:spcPts val="12129"/>
              </a:lnSpc>
            </a:pPr>
            <a:r>
              <a:rPr lang="en-US" sz="10734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PROJECT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7778985" y="8841506"/>
            <a:ext cx="420513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151A1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7778985" y="8841506"/>
            <a:ext cx="420513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151A1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02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0" y="0"/>
            <a:ext cx="9144000" cy="10287000"/>
            <a:chOff x="0" y="0"/>
            <a:chExt cx="12192000" cy="13716000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69" r="20069"/>
            <a:stretch/>
          </p:blipFill>
          <p:spPr>
            <a:xfrm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id="18" name="TextBox 18"/>
          <p:cNvSpPr txBox="1"/>
          <p:nvPr/>
        </p:nvSpPr>
        <p:spPr>
          <a:xfrm>
            <a:off x="10616978" y="2203744"/>
            <a:ext cx="5047724" cy="1403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4"/>
              </a:lnSpc>
            </a:pPr>
            <a:r>
              <a:rPr lang="en-US" sz="4444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WELCOME TO </a:t>
            </a:r>
          </a:p>
          <a:p>
            <a:pPr>
              <a:lnSpc>
                <a:spcPts val="5644"/>
              </a:lnSpc>
            </a:pPr>
            <a:r>
              <a:rPr lang="en-US" sz="4444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OUR PROJECT</a:t>
            </a:r>
          </a:p>
        </p:txBody>
      </p:sp>
      <p:sp>
        <p:nvSpPr>
          <p:cNvPr id="19" name="AutoShape 19"/>
          <p:cNvSpPr/>
          <p:nvPr/>
        </p:nvSpPr>
        <p:spPr>
          <a:xfrm>
            <a:off x="10616978" y="3986160"/>
            <a:ext cx="142125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CF44F53-3DA1-58CD-067A-05910F29C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0327" y="-571500"/>
            <a:ext cx="2514600" cy="2514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7778985" y="8841506"/>
            <a:ext cx="420513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dirty="0">
                <a:solidFill>
                  <a:srgbClr val="151A1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</a:t>
            </a:r>
          </a:p>
        </p:txBody>
      </p:sp>
      <p:sp>
        <p:nvSpPr>
          <p:cNvPr id="2" name="TextBox 21">
            <a:extLst>
              <a:ext uri="{FF2B5EF4-FFF2-40B4-BE49-F238E27FC236}">
                <a16:creationId xmlns:a16="http://schemas.microsoft.com/office/drawing/2014/main" id="{A2A224EA-9C2E-06E1-EE01-6C1DCB78DC89}"/>
              </a:ext>
            </a:extLst>
          </p:cNvPr>
          <p:cNvSpPr txBox="1"/>
          <p:nvPr/>
        </p:nvSpPr>
        <p:spPr>
          <a:xfrm>
            <a:off x="1973228" y="2152136"/>
            <a:ext cx="4222004" cy="70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4"/>
              </a:lnSpc>
            </a:pPr>
            <a:r>
              <a:rPr lang="en-US" sz="4444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CONTENTS </a:t>
            </a:r>
          </a:p>
        </p:txBody>
      </p:sp>
      <p:sp>
        <p:nvSpPr>
          <p:cNvPr id="3" name="AutoShape 22">
            <a:extLst>
              <a:ext uri="{FF2B5EF4-FFF2-40B4-BE49-F238E27FC236}">
                <a16:creationId xmlns:a16="http://schemas.microsoft.com/office/drawing/2014/main" id="{D3C59859-D9AD-FBB8-CAEE-C6A57BE34A38}"/>
              </a:ext>
            </a:extLst>
          </p:cNvPr>
          <p:cNvSpPr/>
          <p:nvPr/>
        </p:nvSpPr>
        <p:spPr>
          <a:xfrm>
            <a:off x="1973228" y="3182077"/>
            <a:ext cx="142125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BA5E683-A424-7EA3-589A-33400B5002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0327" y="-571500"/>
            <a:ext cx="2514600" cy="2514600"/>
          </a:xfrm>
          <a:prstGeom prst="rect">
            <a:avLst/>
          </a:prstGeom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F45A531B-A989-676D-ED8A-177E7511AD0E}"/>
              </a:ext>
            </a:extLst>
          </p:cNvPr>
          <p:cNvGrpSpPr/>
          <p:nvPr/>
        </p:nvGrpSpPr>
        <p:grpSpPr>
          <a:xfrm>
            <a:off x="5695965" y="3785648"/>
            <a:ext cx="3252541" cy="4212972"/>
            <a:chOff x="5688961" y="3762014"/>
            <a:chExt cx="3252541" cy="4212972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2BF0747A-6C79-5290-BBEF-1DB39E35FAC6}"/>
                </a:ext>
              </a:extLst>
            </p:cNvPr>
            <p:cNvSpPr/>
            <p:nvPr/>
          </p:nvSpPr>
          <p:spPr bwMode="auto">
            <a:xfrm>
              <a:off x="5688961" y="4229100"/>
              <a:ext cx="3043711" cy="3469405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E27C4BE5-090D-DC2E-3910-9C742D42DC77}"/>
                </a:ext>
              </a:extLst>
            </p:cNvPr>
            <p:cNvSpPr/>
            <p:nvPr/>
          </p:nvSpPr>
          <p:spPr>
            <a:xfrm>
              <a:off x="8007332" y="3762014"/>
              <a:ext cx="934170" cy="934170"/>
            </a:xfrm>
            <a:prstGeom prst="ellips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02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8" name="화살표: 오각형 27">
              <a:extLst>
                <a:ext uri="{FF2B5EF4-FFF2-40B4-BE49-F238E27FC236}">
                  <a16:creationId xmlns:a16="http://schemas.microsoft.com/office/drawing/2014/main" id="{3AFD6F29-C6E4-30F8-B08F-44CF578E749A}"/>
                </a:ext>
              </a:extLst>
            </p:cNvPr>
            <p:cNvSpPr/>
            <p:nvPr/>
          </p:nvSpPr>
          <p:spPr>
            <a:xfrm>
              <a:off x="6500188" y="7422022"/>
              <a:ext cx="1600200" cy="552964"/>
            </a:xfrm>
            <a:prstGeom prst="homePlat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9" name="TextBox 21">
              <a:extLst>
                <a:ext uri="{FF2B5EF4-FFF2-40B4-BE49-F238E27FC236}">
                  <a16:creationId xmlns:a16="http://schemas.microsoft.com/office/drawing/2014/main" id="{8BA37025-2055-956D-A1FB-F6AEC3E1C087}"/>
                </a:ext>
              </a:extLst>
            </p:cNvPr>
            <p:cNvSpPr txBox="1"/>
            <p:nvPr/>
          </p:nvSpPr>
          <p:spPr>
            <a:xfrm>
              <a:off x="6093887" y="4440065"/>
              <a:ext cx="1828800" cy="703435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OVERVIEW</a:t>
              </a:r>
              <a:r>
                <a:rPr lang="en-US" sz="4444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</a:p>
          </p:txBody>
        </p:sp>
        <p:sp>
          <p:nvSpPr>
            <p:cNvPr id="30" name="TextBox 21">
              <a:extLst>
                <a:ext uri="{FF2B5EF4-FFF2-40B4-BE49-F238E27FC236}">
                  <a16:creationId xmlns:a16="http://schemas.microsoft.com/office/drawing/2014/main" id="{A7083F97-B206-C8E3-FF3D-2763847AD7B2}"/>
                </a:ext>
              </a:extLst>
            </p:cNvPr>
            <p:cNvSpPr txBox="1"/>
            <p:nvPr/>
          </p:nvSpPr>
          <p:spPr>
            <a:xfrm>
              <a:off x="6093887" y="5188088"/>
              <a:ext cx="1828800" cy="703435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ko-KR" altLang="en-US" sz="16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설명</a:t>
              </a:r>
              <a:r>
                <a:rPr lang="en-US" sz="4444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2B69490-CD11-3C8B-EC3A-B02EC0D223DD}"/>
              </a:ext>
            </a:extLst>
          </p:cNvPr>
          <p:cNvGrpSpPr/>
          <p:nvPr/>
        </p:nvGrpSpPr>
        <p:grpSpPr>
          <a:xfrm>
            <a:off x="9528098" y="3785648"/>
            <a:ext cx="3252541" cy="4212972"/>
            <a:chOff x="9505293" y="3786259"/>
            <a:chExt cx="3252541" cy="4212972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7720FC94-FC2A-F522-1AAD-9C07E1859DCF}"/>
                </a:ext>
              </a:extLst>
            </p:cNvPr>
            <p:cNvSpPr/>
            <p:nvPr/>
          </p:nvSpPr>
          <p:spPr bwMode="auto">
            <a:xfrm>
              <a:off x="9505293" y="4253345"/>
              <a:ext cx="3043711" cy="3469405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D057A05B-2C75-68EC-26D1-057E510625D2}"/>
                </a:ext>
              </a:extLst>
            </p:cNvPr>
            <p:cNvSpPr/>
            <p:nvPr/>
          </p:nvSpPr>
          <p:spPr>
            <a:xfrm>
              <a:off x="11823664" y="3786259"/>
              <a:ext cx="934170" cy="934170"/>
            </a:xfrm>
            <a:prstGeom prst="ellips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03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3" name="화살표: 오각형 32">
              <a:extLst>
                <a:ext uri="{FF2B5EF4-FFF2-40B4-BE49-F238E27FC236}">
                  <a16:creationId xmlns:a16="http://schemas.microsoft.com/office/drawing/2014/main" id="{EFA03B8B-A8DC-3957-E340-8E1EEF2B2CB3}"/>
                </a:ext>
              </a:extLst>
            </p:cNvPr>
            <p:cNvSpPr/>
            <p:nvPr/>
          </p:nvSpPr>
          <p:spPr>
            <a:xfrm>
              <a:off x="10316520" y="7446267"/>
              <a:ext cx="1600200" cy="552964"/>
            </a:xfrm>
            <a:prstGeom prst="homePlat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4" name="TextBox 21">
              <a:extLst>
                <a:ext uri="{FF2B5EF4-FFF2-40B4-BE49-F238E27FC236}">
                  <a16:creationId xmlns:a16="http://schemas.microsoft.com/office/drawing/2014/main" id="{F4267FD2-355C-2B40-2B88-265AE65A0920}"/>
                </a:ext>
              </a:extLst>
            </p:cNvPr>
            <p:cNvSpPr txBox="1"/>
            <p:nvPr/>
          </p:nvSpPr>
          <p:spPr>
            <a:xfrm>
              <a:off x="9910219" y="4464310"/>
              <a:ext cx="1828800" cy="703435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OVERVIEW</a:t>
              </a:r>
              <a:r>
                <a:rPr lang="en-US" sz="4444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</a:p>
          </p:txBody>
        </p:sp>
        <p:sp>
          <p:nvSpPr>
            <p:cNvPr id="35" name="TextBox 21">
              <a:extLst>
                <a:ext uri="{FF2B5EF4-FFF2-40B4-BE49-F238E27FC236}">
                  <a16:creationId xmlns:a16="http://schemas.microsoft.com/office/drawing/2014/main" id="{ECBF0C54-E7F9-8ED8-789D-E04F36E7412E}"/>
                </a:ext>
              </a:extLst>
            </p:cNvPr>
            <p:cNvSpPr txBox="1"/>
            <p:nvPr/>
          </p:nvSpPr>
          <p:spPr>
            <a:xfrm>
              <a:off x="9910219" y="5212333"/>
              <a:ext cx="1828800" cy="703435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ko-KR" altLang="en-US" sz="16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설명</a:t>
              </a:r>
              <a:r>
                <a:rPr lang="en-US" sz="4444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9B5232D7-BEB7-534B-1957-2E75F1AA0D7B}"/>
              </a:ext>
            </a:extLst>
          </p:cNvPr>
          <p:cNvGrpSpPr/>
          <p:nvPr/>
        </p:nvGrpSpPr>
        <p:grpSpPr>
          <a:xfrm>
            <a:off x="13360231" y="3785648"/>
            <a:ext cx="3252541" cy="4212972"/>
            <a:chOff x="13277026" y="3786259"/>
            <a:chExt cx="3252541" cy="4212972"/>
          </a:xfrm>
        </p:grpSpPr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F68CA754-ECB1-BD47-332E-AAFB064E851E}"/>
                </a:ext>
              </a:extLst>
            </p:cNvPr>
            <p:cNvSpPr/>
            <p:nvPr/>
          </p:nvSpPr>
          <p:spPr bwMode="auto">
            <a:xfrm>
              <a:off x="13277026" y="4253345"/>
              <a:ext cx="3043711" cy="3469405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931C7ED3-12DF-89F1-F2C1-70009AF6AA6A}"/>
                </a:ext>
              </a:extLst>
            </p:cNvPr>
            <p:cNvSpPr/>
            <p:nvPr/>
          </p:nvSpPr>
          <p:spPr>
            <a:xfrm>
              <a:off x="15595397" y="3786259"/>
              <a:ext cx="934170" cy="934170"/>
            </a:xfrm>
            <a:prstGeom prst="ellips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04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8" name="화살표: 오각형 37">
              <a:extLst>
                <a:ext uri="{FF2B5EF4-FFF2-40B4-BE49-F238E27FC236}">
                  <a16:creationId xmlns:a16="http://schemas.microsoft.com/office/drawing/2014/main" id="{AC207FB1-46A9-BA00-744E-5662BF3790B4}"/>
                </a:ext>
              </a:extLst>
            </p:cNvPr>
            <p:cNvSpPr/>
            <p:nvPr/>
          </p:nvSpPr>
          <p:spPr>
            <a:xfrm>
              <a:off x="14088253" y="7446267"/>
              <a:ext cx="1600200" cy="552964"/>
            </a:xfrm>
            <a:prstGeom prst="homePlat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9" name="TextBox 21">
              <a:extLst>
                <a:ext uri="{FF2B5EF4-FFF2-40B4-BE49-F238E27FC236}">
                  <a16:creationId xmlns:a16="http://schemas.microsoft.com/office/drawing/2014/main" id="{98F5851C-7076-6F67-F934-9C11DA9243CF}"/>
                </a:ext>
              </a:extLst>
            </p:cNvPr>
            <p:cNvSpPr txBox="1"/>
            <p:nvPr/>
          </p:nvSpPr>
          <p:spPr>
            <a:xfrm>
              <a:off x="13681952" y="4464310"/>
              <a:ext cx="1828800" cy="703435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OVERVIEW</a:t>
              </a:r>
              <a:r>
                <a:rPr lang="en-US" sz="4444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</a:p>
          </p:txBody>
        </p:sp>
        <p:sp>
          <p:nvSpPr>
            <p:cNvPr id="40" name="TextBox 21">
              <a:extLst>
                <a:ext uri="{FF2B5EF4-FFF2-40B4-BE49-F238E27FC236}">
                  <a16:creationId xmlns:a16="http://schemas.microsoft.com/office/drawing/2014/main" id="{A1F87A5C-4640-DA8F-559F-6AC2659DA59D}"/>
                </a:ext>
              </a:extLst>
            </p:cNvPr>
            <p:cNvSpPr txBox="1"/>
            <p:nvPr/>
          </p:nvSpPr>
          <p:spPr>
            <a:xfrm>
              <a:off x="13681952" y="5212333"/>
              <a:ext cx="1828800" cy="703435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ko-KR" altLang="en-US" sz="16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설명</a:t>
              </a:r>
              <a:r>
                <a:rPr lang="en-US" sz="4444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68133D46-9F0F-DD36-FDBE-15CC85717625}"/>
              </a:ext>
            </a:extLst>
          </p:cNvPr>
          <p:cNvGrpSpPr/>
          <p:nvPr/>
        </p:nvGrpSpPr>
        <p:grpSpPr>
          <a:xfrm>
            <a:off x="1863832" y="3785648"/>
            <a:ext cx="3252541" cy="4212972"/>
            <a:chOff x="1872629" y="3762014"/>
            <a:chExt cx="3252541" cy="4212972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F9A42E7E-7969-B494-8983-533CF3D6006B}"/>
                </a:ext>
              </a:extLst>
            </p:cNvPr>
            <p:cNvSpPr/>
            <p:nvPr/>
          </p:nvSpPr>
          <p:spPr bwMode="auto">
            <a:xfrm>
              <a:off x="1872629" y="4229100"/>
              <a:ext cx="3043711" cy="3469405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17E7065-ED82-D7A5-FEE8-221048BBD11D}"/>
                </a:ext>
              </a:extLst>
            </p:cNvPr>
            <p:cNvSpPr/>
            <p:nvPr/>
          </p:nvSpPr>
          <p:spPr>
            <a:xfrm>
              <a:off x="4191000" y="3762014"/>
              <a:ext cx="934170" cy="934170"/>
            </a:xfrm>
            <a:prstGeom prst="ellips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01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48" name="화살표: 오각형 47">
              <a:extLst>
                <a:ext uri="{FF2B5EF4-FFF2-40B4-BE49-F238E27FC236}">
                  <a16:creationId xmlns:a16="http://schemas.microsoft.com/office/drawing/2014/main" id="{948B8866-EC83-9E26-BF63-80E9D99FE51A}"/>
                </a:ext>
              </a:extLst>
            </p:cNvPr>
            <p:cNvSpPr/>
            <p:nvPr/>
          </p:nvSpPr>
          <p:spPr>
            <a:xfrm>
              <a:off x="2683856" y="7422022"/>
              <a:ext cx="1600200" cy="552964"/>
            </a:xfrm>
            <a:prstGeom prst="homePlat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TextBox 21">
              <a:extLst>
                <a:ext uri="{FF2B5EF4-FFF2-40B4-BE49-F238E27FC236}">
                  <a16:creationId xmlns:a16="http://schemas.microsoft.com/office/drawing/2014/main" id="{9C87CC3C-0605-16CA-C844-38E0AC27AC6D}"/>
                </a:ext>
              </a:extLst>
            </p:cNvPr>
            <p:cNvSpPr txBox="1"/>
            <p:nvPr/>
          </p:nvSpPr>
          <p:spPr>
            <a:xfrm>
              <a:off x="2277555" y="4440065"/>
              <a:ext cx="1828800" cy="703435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sz="24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OVERVIEW</a:t>
              </a:r>
              <a:r>
                <a:rPr lang="en-US" sz="4444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</a:p>
          </p:txBody>
        </p:sp>
        <p:sp>
          <p:nvSpPr>
            <p:cNvPr id="50" name="TextBox 21">
              <a:extLst>
                <a:ext uri="{FF2B5EF4-FFF2-40B4-BE49-F238E27FC236}">
                  <a16:creationId xmlns:a16="http://schemas.microsoft.com/office/drawing/2014/main" id="{3E0A3FD3-23E8-E84F-438A-1CE0DF558D06}"/>
                </a:ext>
              </a:extLst>
            </p:cNvPr>
            <p:cNvSpPr txBox="1"/>
            <p:nvPr/>
          </p:nvSpPr>
          <p:spPr>
            <a:xfrm>
              <a:off x="2277555" y="5188088"/>
              <a:ext cx="1828800" cy="703435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ko-KR" altLang="en-US" sz="16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설명</a:t>
              </a:r>
              <a:r>
                <a:rPr lang="en-US" sz="4444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BAD1D17-ECC0-FE70-DF52-445E3C50CB2E}"/>
              </a:ext>
            </a:extLst>
          </p:cNvPr>
          <p:cNvSpPr txBox="1"/>
          <p:nvPr/>
        </p:nvSpPr>
        <p:spPr>
          <a:xfrm>
            <a:off x="2376581" y="6013479"/>
            <a:ext cx="2227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목표 소개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4F74D1-4467-4727-9396-59496622CA85}"/>
              </a:ext>
            </a:extLst>
          </p:cNvPr>
          <p:cNvSpPr txBox="1"/>
          <p:nvPr/>
        </p:nvSpPr>
        <p:spPr>
          <a:xfrm>
            <a:off x="6208714" y="6013479"/>
            <a:ext cx="2227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팀원 소개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514F49-B24E-CCE1-732A-91689569CA31}"/>
              </a:ext>
            </a:extLst>
          </p:cNvPr>
          <p:cNvSpPr txBox="1"/>
          <p:nvPr/>
        </p:nvSpPr>
        <p:spPr>
          <a:xfrm>
            <a:off x="10040847" y="6013479"/>
            <a:ext cx="2227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 </a:t>
            </a:r>
            <a:r>
              <a:rPr lang="ko-KR" altLang="en-US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기술스택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C865F5-30C1-C79D-5F25-EAA4F3614145}"/>
              </a:ext>
            </a:extLst>
          </p:cNvPr>
          <p:cNvSpPr txBox="1"/>
          <p:nvPr/>
        </p:nvSpPr>
        <p:spPr>
          <a:xfrm>
            <a:off x="13872980" y="6013479"/>
            <a:ext cx="2227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일정 계획</a:t>
            </a:r>
          </a:p>
        </p:txBody>
      </p:sp>
    </p:spTree>
    <p:extLst>
      <p:ext uri="{BB962C8B-B14F-4D97-AF65-F5344CB8AC3E}">
        <p14:creationId xmlns:p14="http://schemas.microsoft.com/office/powerpoint/2010/main" val="11527839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7778985" y="8841506"/>
            <a:ext cx="420513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dirty="0">
                <a:solidFill>
                  <a:srgbClr val="151A1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</a:t>
            </a:r>
          </a:p>
        </p:txBody>
      </p:sp>
      <p:grpSp>
        <p:nvGrpSpPr>
          <p:cNvPr id="27" name="Group 17">
            <a:extLst>
              <a:ext uri="{FF2B5EF4-FFF2-40B4-BE49-F238E27FC236}">
                <a16:creationId xmlns:a16="http://schemas.microsoft.com/office/drawing/2014/main" id="{505EDB5E-DAE1-2129-AE2E-5155D2A7CCAD}"/>
              </a:ext>
            </a:extLst>
          </p:cNvPr>
          <p:cNvGrpSpPr/>
          <p:nvPr/>
        </p:nvGrpSpPr>
        <p:grpSpPr>
          <a:xfrm>
            <a:off x="2794225" y="0"/>
            <a:ext cx="6090725" cy="10287000"/>
            <a:chOff x="609603" y="-23091"/>
            <a:chExt cx="8120967" cy="13716000"/>
          </a:xfrm>
        </p:grpSpPr>
        <p:pic>
          <p:nvPicPr>
            <p:cNvPr id="28" name="Picture 18">
              <a:extLst>
                <a:ext uri="{FF2B5EF4-FFF2-40B4-BE49-F238E27FC236}">
                  <a16:creationId xmlns:a16="http://schemas.microsoft.com/office/drawing/2014/main" id="{804F3F55-B52E-0DDD-EC63-BDE2B2C45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64" r="30264"/>
            <a:stretch/>
          </p:blipFill>
          <p:spPr>
            <a:xfrm>
              <a:off x="609603" y="-23091"/>
              <a:ext cx="8120967" cy="13716000"/>
            </a:xfrm>
            <a:prstGeom prst="rect">
              <a:avLst/>
            </a:prstGeom>
          </p:spPr>
        </p:pic>
      </p:grpSp>
      <p:sp>
        <p:nvSpPr>
          <p:cNvPr id="44" name="TextBox 19">
            <a:extLst>
              <a:ext uri="{FF2B5EF4-FFF2-40B4-BE49-F238E27FC236}">
                <a16:creationId xmlns:a16="http://schemas.microsoft.com/office/drawing/2014/main" id="{1F0BD3C3-BEEE-249B-7B4A-6CAFA9520AAD}"/>
              </a:ext>
            </a:extLst>
          </p:cNvPr>
          <p:cNvSpPr txBox="1"/>
          <p:nvPr/>
        </p:nvSpPr>
        <p:spPr>
          <a:xfrm>
            <a:off x="10492513" y="1978922"/>
            <a:ext cx="4222004" cy="70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4"/>
              </a:lnSpc>
            </a:pPr>
            <a:r>
              <a:rPr lang="en-US" sz="4444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OVERVIEW</a:t>
            </a:r>
          </a:p>
        </p:txBody>
      </p:sp>
      <p:sp>
        <p:nvSpPr>
          <p:cNvPr id="45" name="AutoShape 20">
            <a:extLst>
              <a:ext uri="{FF2B5EF4-FFF2-40B4-BE49-F238E27FC236}">
                <a16:creationId xmlns:a16="http://schemas.microsoft.com/office/drawing/2014/main" id="{7134CD26-5920-2D27-BEE8-0CA8DD4519E6}"/>
              </a:ext>
            </a:extLst>
          </p:cNvPr>
          <p:cNvSpPr/>
          <p:nvPr/>
        </p:nvSpPr>
        <p:spPr>
          <a:xfrm>
            <a:off x="10492513" y="3008863"/>
            <a:ext cx="142125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5571FB0-0724-DAF3-E901-660AE49B17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0327" y="-571500"/>
            <a:ext cx="2514600" cy="2514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1425F5-9C83-2829-5205-53D822FAC357}"/>
              </a:ext>
            </a:extLst>
          </p:cNvPr>
          <p:cNvSpPr txBox="1"/>
          <p:nvPr/>
        </p:nvSpPr>
        <p:spPr>
          <a:xfrm>
            <a:off x="9523213" y="4930419"/>
            <a:ext cx="777418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Spring-Boot</a:t>
            </a:r>
            <a:r>
              <a:rPr lang="ko-KR" altLang="en-US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React, Api</a:t>
            </a:r>
            <a:r>
              <a:rPr lang="ko-KR" altLang="en-US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등 </a:t>
            </a:r>
            <a:r>
              <a:rPr lang="ko-KR" altLang="en-US" sz="40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기술스택을</a:t>
            </a:r>
            <a:r>
              <a:rPr lang="ko-KR" altLang="en-US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활용한</a:t>
            </a:r>
            <a:endParaRPr lang="en-US" altLang="ko-KR" sz="4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en-US" altLang="ko-KR" sz="4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자동차 유지보수관리</a:t>
            </a:r>
            <a:endParaRPr lang="en-US" altLang="ko-KR" sz="4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웹 페이지 제작 </a:t>
            </a:r>
            <a:endParaRPr lang="en-US" altLang="ko-KR" sz="4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4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AWS</a:t>
            </a:r>
            <a:r>
              <a:rPr lang="ko-KR" altLang="en-US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배포와 </a:t>
            </a:r>
            <a:r>
              <a:rPr lang="en-US" altLang="ko-KR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RPA </a:t>
            </a:r>
            <a:r>
              <a:rPr lang="ko-KR" altLang="en-US" sz="4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자동화 기술 접목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7778985" y="8841506"/>
            <a:ext cx="420513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dirty="0">
                <a:solidFill>
                  <a:srgbClr val="151A1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5710982" y="1603421"/>
            <a:ext cx="6866035" cy="70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44"/>
              </a:lnSpc>
            </a:pPr>
            <a:r>
              <a:rPr lang="en-US" sz="4444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OUR TEAM</a:t>
            </a:r>
          </a:p>
        </p:txBody>
      </p:sp>
      <p:sp>
        <p:nvSpPr>
          <p:cNvPr id="34" name="AutoShape 34"/>
          <p:cNvSpPr/>
          <p:nvPr/>
        </p:nvSpPr>
        <p:spPr>
          <a:xfrm>
            <a:off x="8433372" y="2668241"/>
            <a:ext cx="142125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FB1B65B-607F-C73B-6B95-52261963FA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0327" y="-571500"/>
            <a:ext cx="2514600" cy="2514600"/>
          </a:xfrm>
          <a:prstGeom prst="rect">
            <a:avLst/>
          </a:prstGeom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AF500A76-7A04-2B4A-1A10-E4E642A58F6E}"/>
              </a:ext>
            </a:extLst>
          </p:cNvPr>
          <p:cNvGrpSpPr/>
          <p:nvPr/>
        </p:nvGrpSpPr>
        <p:grpSpPr>
          <a:xfrm>
            <a:off x="2078828" y="3218126"/>
            <a:ext cx="3324229" cy="5374406"/>
            <a:chOff x="3796734" y="3218126"/>
            <a:chExt cx="3324229" cy="5374406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BDE3C972-5944-E93C-6BF1-38AC330A4E1D}"/>
                </a:ext>
              </a:extLst>
            </p:cNvPr>
            <p:cNvSpPr/>
            <p:nvPr/>
          </p:nvSpPr>
          <p:spPr bwMode="auto">
            <a:xfrm>
              <a:off x="3796734" y="3218126"/>
              <a:ext cx="3324229" cy="5374406"/>
            </a:xfrm>
            <a:prstGeom prst="roundRect">
              <a:avLst>
                <a:gd name="adj" fmla="val 525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grpSp>
          <p:nvGrpSpPr>
            <p:cNvPr id="11" name="Group 11"/>
            <p:cNvGrpSpPr/>
            <p:nvPr/>
          </p:nvGrpSpPr>
          <p:grpSpPr>
            <a:xfrm>
              <a:off x="4079421" y="3629200"/>
              <a:ext cx="2759253" cy="2759253"/>
              <a:chOff x="0" y="0"/>
              <a:chExt cx="3679003" cy="3679003"/>
            </a:xfrm>
          </p:grpSpPr>
          <p:pic>
            <p:nvPicPr>
              <p:cNvPr id="12" name="Picture 12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0" y="0"/>
                <a:ext cx="3679003" cy="3679003"/>
              </a:xfrm>
              <a:prstGeom prst="rect">
                <a:avLst/>
              </a:prstGeom>
            </p:spPr>
          </p:pic>
        </p:grpSp>
        <p:sp>
          <p:nvSpPr>
            <p:cNvPr id="25" name="TextBox 25"/>
            <p:cNvSpPr txBox="1"/>
            <p:nvPr/>
          </p:nvSpPr>
          <p:spPr>
            <a:xfrm>
              <a:off x="4091287" y="6773730"/>
              <a:ext cx="2735520" cy="2564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r>
                <a:rPr lang="ko-KR" altLang="en-US" sz="2000" dirty="0" err="1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김근휘</a:t>
              </a:r>
              <a:endParaRPr lang="en-US" sz="20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3934296" y="7252445"/>
              <a:ext cx="3049503" cy="2070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80"/>
                </a:lnSpc>
                <a:spcBef>
                  <a:spcPct val="0"/>
                </a:spcBef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Team Leader / Back-end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2B32CD3-991C-DB19-553D-11EA2D53028E}"/>
                </a:ext>
              </a:extLst>
            </p:cNvPr>
            <p:cNvSpPr txBox="1"/>
            <p:nvPr/>
          </p:nvSpPr>
          <p:spPr>
            <a:xfrm>
              <a:off x="4091287" y="5295507"/>
              <a:ext cx="2800091" cy="1367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ctr" fontAlgn="base" latinLnBrk="0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DB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설계</a:t>
              </a:r>
              <a:r>
                <a:rPr lang="en-US" altLang="ko-KR" kern="0" dirty="0">
                  <a:solidFill>
                    <a:srgbClr val="000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, 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Web CRUD</a:t>
              </a:r>
            </a:p>
            <a:p>
              <a:pPr marL="0" marR="0" indent="0" algn="ctr" fontAlgn="base" latinLnBrk="0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AWS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배포 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, </a:t>
              </a:r>
            </a:p>
            <a:p>
              <a:pPr marL="0" marR="0" indent="0" algn="ctr" fontAlgn="base" latinLnBrk="0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dirty="0"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필터링 검색기능</a:t>
              </a:r>
              <a:endParaRPr lang="en-US" altLang="ko-KR" sz="1800" kern="0" spc="0" dirty="0">
                <a:solidFill>
                  <a:srgbClr val="000000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6E98F2A-C122-DE1F-D107-3951FC13C96E}"/>
              </a:ext>
            </a:extLst>
          </p:cNvPr>
          <p:cNvGrpSpPr/>
          <p:nvPr/>
        </p:nvGrpSpPr>
        <p:grpSpPr>
          <a:xfrm>
            <a:off x="7481885" y="3251497"/>
            <a:ext cx="3324229" cy="5374406"/>
            <a:chOff x="7481886" y="3251497"/>
            <a:chExt cx="3324229" cy="5374406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FBEBD037-36E7-4AB8-4292-FDB17A36030A}"/>
                </a:ext>
              </a:extLst>
            </p:cNvPr>
            <p:cNvSpPr/>
            <p:nvPr/>
          </p:nvSpPr>
          <p:spPr bwMode="auto">
            <a:xfrm>
              <a:off x="7481886" y="3251497"/>
              <a:ext cx="3324229" cy="5374406"/>
            </a:xfrm>
            <a:prstGeom prst="roundRect">
              <a:avLst>
                <a:gd name="adj" fmla="val 525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grpSp>
          <p:nvGrpSpPr>
            <p:cNvPr id="13" name="Group 13"/>
            <p:cNvGrpSpPr/>
            <p:nvPr/>
          </p:nvGrpSpPr>
          <p:grpSpPr>
            <a:xfrm>
              <a:off x="7764374" y="3629200"/>
              <a:ext cx="2759253" cy="2759253"/>
              <a:chOff x="0" y="0"/>
              <a:chExt cx="3679003" cy="3679003"/>
            </a:xfrm>
          </p:grpSpPr>
          <p:pic>
            <p:nvPicPr>
              <p:cNvPr id="14" name="Picture 1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0" y="0"/>
                <a:ext cx="3679003" cy="3679003"/>
              </a:xfrm>
              <a:prstGeom prst="rect">
                <a:avLst/>
              </a:prstGeom>
            </p:spPr>
          </p:pic>
        </p:grpSp>
        <p:sp>
          <p:nvSpPr>
            <p:cNvPr id="27" name="TextBox 27"/>
            <p:cNvSpPr txBox="1"/>
            <p:nvPr/>
          </p:nvSpPr>
          <p:spPr>
            <a:xfrm>
              <a:off x="7776240" y="6773730"/>
              <a:ext cx="2735520" cy="2564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r>
                <a:rPr lang="ko-KR" altLang="en-US" sz="20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조광남</a:t>
              </a:r>
              <a:endParaRPr lang="en-US" sz="20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19249" y="7252445"/>
              <a:ext cx="3049503" cy="2070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80"/>
                </a:lnSpc>
                <a:spcBef>
                  <a:spcPct val="0"/>
                </a:spcBef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Front-end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D5A1B0-182E-AB81-A474-4CC32E2FBADA}"/>
                </a:ext>
              </a:extLst>
            </p:cNvPr>
            <p:cNvSpPr txBox="1"/>
            <p:nvPr/>
          </p:nvSpPr>
          <p:spPr>
            <a:xfrm>
              <a:off x="7776240" y="5295507"/>
              <a:ext cx="2800091" cy="9182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ctr" fontAlgn="base" latinLnBrk="0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사용자 친화 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UI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설계 및 반응형 웹 페이지 구현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B1B226F-D28B-7377-4305-ED718316FDD3}"/>
              </a:ext>
            </a:extLst>
          </p:cNvPr>
          <p:cNvGrpSpPr/>
          <p:nvPr/>
        </p:nvGrpSpPr>
        <p:grpSpPr>
          <a:xfrm>
            <a:off x="12884942" y="3251497"/>
            <a:ext cx="3324229" cy="5374406"/>
            <a:chOff x="11429999" y="3251497"/>
            <a:chExt cx="3324229" cy="5374406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FC72E1FC-64BE-5B98-35E1-2C98F32D4524}"/>
                </a:ext>
              </a:extLst>
            </p:cNvPr>
            <p:cNvSpPr/>
            <p:nvPr/>
          </p:nvSpPr>
          <p:spPr bwMode="auto">
            <a:xfrm>
              <a:off x="11429999" y="3251497"/>
              <a:ext cx="3324229" cy="5374406"/>
            </a:xfrm>
            <a:prstGeom prst="roundRect">
              <a:avLst>
                <a:gd name="adj" fmla="val 525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grpSp>
          <p:nvGrpSpPr>
            <p:cNvPr id="15" name="Group 15"/>
            <p:cNvGrpSpPr/>
            <p:nvPr/>
          </p:nvGrpSpPr>
          <p:grpSpPr>
            <a:xfrm>
              <a:off x="11712484" y="3629200"/>
              <a:ext cx="2759253" cy="2759253"/>
              <a:chOff x="0" y="0"/>
              <a:chExt cx="3679003" cy="3679003"/>
            </a:xfrm>
          </p:grpSpPr>
          <p:pic>
            <p:nvPicPr>
              <p:cNvPr id="16" name="Picture 1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0" y="0"/>
                <a:ext cx="3679003" cy="3679003"/>
              </a:xfrm>
              <a:prstGeom prst="rect">
                <a:avLst/>
              </a:prstGeom>
            </p:spPr>
          </p:pic>
        </p:grpSp>
        <p:sp>
          <p:nvSpPr>
            <p:cNvPr id="29" name="TextBox 29"/>
            <p:cNvSpPr txBox="1"/>
            <p:nvPr/>
          </p:nvSpPr>
          <p:spPr>
            <a:xfrm>
              <a:off x="11724351" y="6773730"/>
              <a:ext cx="2735520" cy="2564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r>
                <a:rPr lang="ko-KR" altLang="en-US" sz="20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하동원</a:t>
              </a:r>
              <a:endParaRPr lang="en-US" sz="20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1567359" y="7252445"/>
              <a:ext cx="3049503" cy="2070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80"/>
                </a:lnSpc>
                <a:spcBef>
                  <a:spcPct val="0"/>
                </a:spcBef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Back-end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A290F2C-C3BC-2688-05D9-80C89224B335}"/>
                </a:ext>
              </a:extLst>
            </p:cNvPr>
            <p:cNvSpPr txBox="1"/>
            <p:nvPr/>
          </p:nvSpPr>
          <p:spPr>
            <a:xfrm>
              <a:off x="11692064" y="5295507"/>
              <a:ext cx="2800091" cy="1810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80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Spring Security </a:t>
              </a:r>
              <a:r>
                <a:rPr lang="ko-KR" altLang="en-US" sz="180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및 </a:t>
              </a:r>
              <a:endParaRPr lang="en-US" altLang="ko-KR" sz="1800" dirty="0">
                <a:solidFill>
                  <a:srgbClr val="000000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800" dirty="0" err="1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Oauth</a:t>
              </a:r>
              <a:r>
                <a:rPr lang="ko-KR" altLang="en-US" dirty="0">
                  <a:solidFill>
                    <a:srgbClr val="000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  <a:r>
                <a:rPr lang="ko-KR" altLang="en-US" dirty="0" err="1">
                  <a:solidFill>
                    <a:srgbClr val="000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소셜</a:t>
              </a:r>
              <a:r>
                <a:rPr lang="ko-KR" altLang="en-US" sz="1800" dirty="0" err="1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로그인</a:t>
              </a:r>
              <a:endParaRPr lang="en-US" altLang="ko-KR" sz="1800" dirty="0">
                <a:solidFill>
                  <a:srgbClr val="000000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>
                <a:lnSpc>
                  <a:spcPct val="160000"/>
                </a:lnSpc>
              </a:pP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API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이용 사전 데이터셋 구축</a:t>
              </a:r>
            </a:p>
            <a:p>
              <a:pPr algn="ctr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endParaRPr lang="ko-KR" altLang="en-US" dirty="0"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7778985" y="8841506"/>
            <a:ext cx="420513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dirty="0">
                <a:solidFill>
                  <a:srgbClr val="151A1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06</a:t>
            </a:r>
          </a:p>
        </p:txBody>
      </p:sp>
      <p:sp>
        <p:nvSpPr>
          <p:cNvPr id="2" name="TextBox 21">
            <a:extLst>
              <a:ext uri="{FF2B5EF4-FFF2-40B4-BE49-F238E27FC236}">
                <a16:creationId xmlns:a16="http://schemas.microsoft.com/office/drawing/2014/main" id="{A2A224EA-9C2E-06E1-EE01-6C1DCB78DC89}"/>
              </a:ext>
            </a:extLst>
          </p:cNvPr>
          <p:cNvSpPr txBox="1"/>
          <p:nvPr/>
        </p:nvSpPr>
        <p:spPr>
          <a:xfrm>
            <a:off x="1981200" y="1333500"/>
            <a:ext cx="4222004" cy="70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4"/>
              </a:lnSpc>
            </a:pPr>
            <a:r>
              <a:rPr lang="en-US" sz="4444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TECH STACK </a:t>
            </a:r>
          </a:p>
        </p:txBody>
      </p:sp>
      <p:sp>
        <p:nvSpPr>
          <p:cNvPr id="3" name="AutoShape 22">
            <a:extLst>
              <a:ext uri="{FF2B5EF4-FFF2-40B4-BE49-F238E27FC236}">
                <a16:creationId xmlns:a16="http://schemas.microsoft.com/office/drawing/2014/main" id="{D3C59859-D9AD-FBB8-CAEE-C6A57BE34A38}"/>
              </a:ext>
            </a:extLst>
          </p:cNvPr>
          <p:cNvSpPr/>
          <p:nvPr/>
        </p:nvSpPr>
        <p:spPr>
          <a:xfrm>
            <a:off x="1981200" y="2363441"/>
            <a:ext cx="142125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5F654FD-E7C4-5284-0B33-1FDCA93CBB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0327" y="-571500"/>
            <a:ext cx="2514600" cy="25146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7EB7D00-A8C7-6834-66C4-3ADCA730C5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000" y="2628900"/>
            <a:ext cx="12192000" cy="685799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2D5F28E-9402-7528-54BA-01FFB150660A}"/>
              </a:ext>
            </a:extLst>
          </p:cNvPr>
          <p:cNvSpPr/>
          <p:nvPr/>
        </p:nvSpPr>
        <p:spPr>
          <a:xfrm>
            <a:off x="11093826" y="5829300"/>
            <a:ext cx="103586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Front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F3E7F2D-6437-0A3E-54C8-179995515742}"/>
              </a:ext>
            </a:extLst>
          </p:cNvPr>
          <p:cNvSpPr/>
          <p:nvPr/>
        </p:nvSpPr>
        <p:spPr>
          <a:xfrm>
            <a:off x="11087414" y="8697931"/>
            <a:ext cx="104868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Coop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A9303416-63F6-8127-0046-4D87278518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6632"/>
            <a:ext cx="668453" cy="303935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Coop</a:t>
            </a:r>
            <a:r>
              <a:rPr kumimoji="0" lang="ko-KR" altLang="ko-KR" sz="7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1B4CBE9-7B77-E75C-7895-5E3F33F0E744}"/>
              </a:ext>
            </a:extLst>
          </p:cNvPr>
          <p:cNvSpPr/>
          <p:nvPr/>
        </p:nvSpPr>
        <p:spPr>
          <a:xfrm>
            <a:off x="7754703" y="8841506"/>
            <a:ext cx="160492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Visualize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32446CE-5EF8-62D1-9FB7-3472C9E0D1DD}"/>
              </a:ext>
            </a:extLst>
          </p:cNvPr>
          <p:cNvSpPr/>
          <p:nvPr/>
        </p:nvSpPr>
        <p:spPr>
          <a:xfrm>
            <a:off x="3666196" y="6743700"/>
            <a:ext cx="97654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Back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51EBC3-7EC0-9528-9B05-8BD6647C71CB}"/>
              </a:ext>
            </a:extLst>
          </p:cNvPr>
          <p:cNvSpPr/>
          <p:nvPr/>
        </p:nvSpPr>
        <p:spPr>
          <a:xfrm>
            <a:off x="3640796" y="8700191"/>
            <a:ext cx="90281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Test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141EA97-1BD4-AF54-17E5-04A376BF29CE}"/>
              </a:ext>
            </a:extLst>
          </p:cNvPr>
          <p:cNvSpPr/>
          <p:nvPr/>
        </p:nvSpPr>
        <p:spPr>
          <a:xfrm>
            <a:off x="7848600" y="2552700"/>
            <a:ext cx="124104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25684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7778985" y="8841506"/>
            <a:ext cx="420513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dirty="0">
                <a:solidFill>
                  <a:srgbClr val="151A1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07</a:t>
            </a:r>
          </a:p>
        </p:txBody>
      </p:sp>
      <p:sp>
        <p:nvSpPr>
          <p:cNvPr id="2" name="TextBox 21">
            <a:extLst>
              <a:ext uri="{FF2B5EF4-FFF2-40B4-BE49-F238E27FC236}">
                <a16:creationId xmlns:a16="http://schemas.microsoft.com/office/drawing/2014/main" id="{A2A224EA-9C2E-06E1-EE01-6C1DCB78DC89}"/>
              </a:ext>
            </a:extLst>
          </p:cNvPr>
          <p:cNvSpPr txBox="1"/>
          <p:nvPr/>
        </p:nvSpPr>
        <p:spPr>
          <a:xfrm>
            <a:off x="1981200" y="1333500"/>
            <a:ext cx="4222004" cy="70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44"/>
              </a:lnSpc>
            </a:pPr>
            <a:r>
              <a:rPr lang="en-US" sz="4444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SCHEDULE</a:t>
            </a:r>
          </a:p>
        </p:txBody>
      </p:sp>
      <p:sp>
        <p:nvSpPr>
          <p:cNvPr id="3" name="AutoShape 22">
            <a:extLst>
              <a:ext uri="{FF2B5EF4-FFF2-40B4-BE49-F238E27FC236}">
                <a16:creationId xmlns:a16="http://schemas.microsoft.com/office/drawing/2014/main" id="{D3C59859-D9AD-FBB8-CAEE-C6A57BE34A38}"/>
              </a:ext>
            </a:extLst>
          </p:cNvPr>
          <p:cNvSpPr/>
          <p:nvPr/>
        </p:nvSpPr>
        <p:spPr>
          <a:xfrm>
            <a:off x="1981200" y="2363441"/>
            <a:ext cx="142125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5F654FD-E7C4-5284-0B33-1FDCA93CB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0327" y="-571500"/>
            <a:ext cx="2514600" cy="2514600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EC025EA-B840-C873-1F6C-0C80F4FD6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888367"/>
              </p:ext>
            </p:extLst>
          </p:nvPr>
        </p:nvGraphicFramePr>
        <p:xfrm>
          <a:off x="1981200" y="2794330"/>
          <a:ext cx="13944600" cy="535019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19877267"/>
                    </a:ext>
                  </a:extLst>
                </a:gridCol>
                <a:gridCol w="10591800">
                  <a:extLst>
                    <a:ext uri="{9D8B030D-6E8A-4147-A177-3AD203B41FA5}">
                      <a16:colId xmlns:a16="http://schemas.microsoft.com/office/drawing/2014/main" val="1959511535"/>
                    </a:ext>
                  </a:extLst>
                </a:gridCol>
              </a:tblGrid>
              <a:tr h="56429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highlight>
                            <a:srgbClr val="FFF7CC"/>
                          </a:highlight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기간</a:t>
                      </a:r>
                    </a:p>
                  </a:txBody>
                  <a:tcPr marL="59275" marR="59275" marT="16114" marB="1611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highlight>
                            <a:srgbClr val="FFF7CC"/>
                          </a:highlight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목표</a:t>
                      </a:r>
                    </a:p>
                  </a:txBody>
                  <a:tcPr marL="59275" marR="59275" marT="16114" marB="1611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933193"/>
                  </a:ext>
                </a:extLst>
              </a:tr>
              <a:tr h="112290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2024-04-24 ~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 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2024-04-30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/>
                      </a:r>
                      <a:b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</a:b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(1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주차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</a:txBody>
                  <a:tcPr marL="82870" marR="82870" marT="41435" marB="4143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관계형 데이터베이스 구조 설계 및 검토</a:t>
                      </a:r>
                      <a:endParaRPr lang="en-US" altLang="ko-KR" sz="20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개발 일정 조율</a:t>
                      </a:r>
                      <a:r>
                        <a:rPr lang="en-US" altLang="ko-KR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,</a:t>
                      </a: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 개발 리소스 분석</a:t>
                      </a:r>
                    </a:p>
                  </a:txBody>
                  <a:tcPr marL="82870" marR="82870" marT="41435" marB="4143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4126745"/>
                  </a:ext>
                </a:extLst>
              </a:tr>
              <a:tr h="13081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2024-05-01 ~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 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2024-05-08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(2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주차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</a:txBody>
                  <a:tcPr marL="82870" marR="82870" marT="41435" marB="4143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선택한 개발환경의 </a:t>
                      </a:r>
                      <a:r>
                        <a:rPr lang="ko-KR" altLang="en-US" sz="2000" kern="0" spc="0" dirty="0" err="1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초기세팅과</a:t>
                      </a: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 개발 가이드라인 설정</a:t>
                      </a:r>
                      <a:endParaRPr lang="en-US" altLang="ko-KR" sz="20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필요한 설정사항 확정 및 </a:t>
                      </a:r>
                      <a:r>
                        <a:rPr lang="en-US" altLang="ko-KR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API </a:t>
                      </a: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활용범위 재확인</a:t>
                      </a:r>
                    </a:p>
                    <a:p>
                      <a:pPr marL="0" marR="0" indent="0" algn="ctr" fontAlgn="base" latinLnBrk="1">
                        <a:lnSpc>
                          <a:spcPct val="13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각 핵심기능의 로직 설계</a:t>
                      </a:r>
                    </a:p>
                  </a:txBody>
                  <a:tcPr marL="82870" marR="82870" marT="41435" marB="4143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6306089"/>
                  </a:ext>
                </a:extLst>
              </a:tr>
              <a:tr h="122277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2024-05-09 ~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 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2024-05-16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(3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주차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</a:txBody>
                  <a:tcPr marL="82870" marR="82870" marT="41435" marB="4143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설계 로직들의 단위테스트 진행 </a:t>
                      </a:r>
                      <a:r>
                        <a:rPr lang="en-US" altLang="ko-KR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, </a:t>
                      </a: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보안과 최적화를 고려하여 적용가능한 부분을 확인</a:t>
                      </a:r>
                      <a:endParaRPr lang="en-US" altLang="ko-KR" sz="20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요구 사항의 충족도 확인 </a:t>
                      </a:r>
                      <a:r>
                        <a:rPr lang="en-US" altLang="ko-KR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, </a:t>
                      </a: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미흡한 요구사항 보완</a:t>
                      </a:r>
                    </a:p>
                  </a:txBody>
                  <a:tcPr marL="82870" marR="82870" marT="41435" marB="4143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0263480"/>
                  </a:ext>
                </a:extLst>
              </a:tr>
              <a:tr h="112290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kern="0" spc="0" smtClean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2024-05-17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~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 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2024-05-23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/>
                      </a:r>
                      <a:b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</a:b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(4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주차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</a:txBody>
                  <a:tcPr marL="82870" marR="82870" marT="41435" marB="4143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통합테스트 및 디버깅</a:t>
                      </a:r>
                      <a:endParaRPr lang="en-US" altLang="ko-KR" sz="2000" kern="0" spc="0" dirty="0">
                        <a:solidFill>
                          <a:srgbClr val="000000"/>
                        </a:solidFill>
                        <a:effectLst/>
                        <a:latin typeface="Pretendard" panose="02000503000000020004" pitchFamily="50" charset="-127"/>
                        <a:ea typeface="Pretendard" panose="02000503000000020004" pitchFamily="50" charset="-127"/>
                        <a:cs typeface="Pretendard" panose="02000503000000020004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Pretendard" panose="02000503000000020004" pitchFamily="50" charset="-127"/>
                          <a:ea typeface="Pretendard" panose="02000503000000020004" pitchFamily="50" charset="-127"/>
                          <a:cs typeface="Pretendard" panose="02000503000000020004" pitchFamily="50" charset="-127"/>
                        </a:rPr>
                        <a:t>완성한 리소스의 배포 및 트러블슈팅 진행</a:t>
                      </a:r>
                    </a:p>
                  </a:txBody>
                  <a:tcPr marL="82870" marR="82870" marT="41435" marB="4143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88250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5275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7778985" y="8841506"/>
            <a:ext cx="420513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dirty="0">
                <a:solidFill>
                  <a:srgbClr val="151A1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08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5F654FD-E7C4-5284-0B33-1FDCA93CBB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0327" y="-571500"/>
            <a:ext cx="2514600" cy="2514600"/>
          </a:xfrm>
          <a:prstGeom prst="rect">
            <a:avLst/>
          </a:prstGeom>
        </p:spPr>
      </p:pic>
      <p:sp>
        <p:nvSpPr>
          <p:cNvPr id="4" name="AutoShape 5">
            <a:extLst>
              <a:ext uri="{FF2B5EF4-FFF2-40B4-BE49-F238E27FC236}">
                <a16:creationId xmlns:a16="http://schemas.microsoft.com/office/drawing/2014/main" id="{59363ACD-8EE1-E2EE-CF63-A5A3B1F9DC4C}"/>
              </a:ext>
            </a:extLst>
          </p:cNvPr>
          <p:cNvSpPr/>
          <p:nvPr/>
        </p:nvSpPr>
        <p:spPr>
          <a:xfrm>
            <a:off x="838201" y="2625437"/>
            <a:ext cx="5960895" cy="3584863"/>
          </a:xfrm>
          <a:prstGeom prst="rect">
            <a:avLst/>
          </a:prstGeom>
          <a:solidFill>
            <a:srgbClr val="191919">
              <a:alpha val="2745"/>
            </a:srgbClr>
          </a:solidFill>
        </p:spPr>
        <p:txBody>
          <a:bodyPr/>
          <a:lstStyle/>
          <a:p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AutoShape 6">
            <a:extLst>
              <a:ext uri="{FF2B5EF4-FFF2-40B4-BE49-F238E27FC236}">
                <a16:creationId xmlns:a16="http://schemas.microsoft.com/office/drawing/2014/main" id="{6A496BD5-26A1-BDAC-05A9-EA53CD419810}"/>
              </a:ext>
            </a:extLst>
          </p:cNvPr>
          <p:cNvSpPr/>
          <p:nvPr/>
        </p:nvSpPr>
        <p:spPr>
          <a:xfrm>
            <a:off x="838200" y="2625437"/>
            <a:ext cx="16670185" cy="866755"/>
          </a:xfrm>
          <a:prstGeom prst="rect">
            <a:avLst/>
          </a:prstGeom>
          <a:solidFill>
            <a:srgbClr val="191919">
              <a:alpha val="2745"/>
            </a:srgbClr>
          </a:solidFill>
        </p:spPr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57369CD9-DC12-7543-A6AF-983FA525AD4A}"/>
              </a:ext>
            </a:extLst>
          </p:cNvPr>
          <p:cNvSpPr txBox="1"/>
          <p:nvPr/>
        </p:nvSpPr>
        <p:spPr>
          <a:xfrm>
            <a:off x="2538540" y="2856639"/>
            <a:ext cx="3714511" cy="337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837"/>
              </a:lnSpc>
              <a:spcBef>
                <a:spcPct val="0"/>
              </a:spcBef>
            </a:pPr>
            <a:r>
              <a:rPr lang="en-US" sz="2199" u="none" spc="85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Tasks</a:t>
            </a: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963AFFA9-9FEA-BC5C-7908-0609B7D838EB}"/>
              </a:ext>
            </a:extLst>
          </p:cNvPr>
          <p:cNvSpPr txBox="1"/>
          <p:nvPr/>
        </p:nvSpPr>
        <p:spPr>
          <a:xfrm>
            <a:off x="7456505" y="2889954"/>
            <a:ext cx="1482813" cy="337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8"/>
              </a:lnSpc>
              <a:spcBef>
                <a:spcPct val="0"/>
              </a:spcBef>
            </a:pPr>
            <a:r>
              <a:rPr lang="en-US" sz="2200" u="none" spc="85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Week 1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4C17D5C2-B3BA-3374-299A-629B79FCD53F}"/>
              </a:ext>
            </a:extLst>
          </p:cNvPr>
          <p:cNvSpPr txBox="1"/>
          <p:nvPr/>
        </p:nvSpPr>
        <p:spPr>
          <a:xfrm>
            <a:off x="9983977" y="2889954"/>
            <a:ext cx="1482813" cy="337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8"/>
              </a:lnSpc>
              <a:spcBef>
                <a:spcPct val="0"/>
              </a:spcBef>
            </a:pPr>
            <a:r>
              <a:rPr lang="en-US" sz="2200" u="none" spc="85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Week 2</a:t>
            </a: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DD2349F0-2A9B-12ED-BFE0-400685AF14C4}"/>
              </a:ext>
            </a:extLst>
          </p:cNvPr>
          <p:cNvSpPr txBox="1"/>
          <p:nvPr/>
        </p:nvSpPr>
        <p:spPr>
          <a:xfrm>
            <a:off x="12511449" y="2889954"/>
            <a:ext cx="1482813" cy="337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8"/>
              </a:lnSpc>
              <a:spcBef>
                <a:spcPct val="0"/>
              </a:spcBef>
            </a:pPr>
            <a:r>
              <a:rPr lang="en-US" sz="2200" u="none" spc="85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Week 3</a:t>
            </a:r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50642076-17BA-31C1-CDFB-0B67F40C2FAE}"/>
              </a:ext>
            </a:extLst>
          </p:cNvPr>
          <p:cNvSpPr txBox="1"/>
          <p:nvPr/>
        </p:nvSpPr>
        <p:spPr>
          <a:xfrm>
            <a:off x="15038920" y="2889954"/>
            <a:ext cx="1482813" cy="337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8"/>
              </a:lnSpc>
              <a:spcBef>
                <a:spcPct val="0"/>
              </a:spcBef>
            </a:pPr>
            <a:r>
              <a:rPr lang="en-US" sz="2200" u="none" spc="85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Week 4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8E7713BC-3995-08A3-3B07-49B3A9FB74AA}"/>
              </a:ext>
            </a:extLst>
          </p:cNvPr>
          <p:cNvSpPr txBox="1"/>
          <p:nvPr/>
        </p:nvSpPr>
        <p:spPr>
          <a:xfrm>
            <a:off x="1248340" y="3888083"/>
            <a:ext cx="5004712" cy="315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00"/>
              </a:lnSpc>
            </a:pPr>
            <a:r>
              <a:rPr lang="ko-KR" altLang="en-US" sz="1800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기획 및 초기 프로젝트 세팅</a:t>
            </a:r>
            <a:r>
              <a:rPr lang="en-US" altLang="ko-KR" sz="1800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DB</a:t>
            </a:r>
            <a:r>
              <a:rPr lang="ko-KR" altLang="en-US" sz="1800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설계</a:t>
            </a:r>
            <a:endParaRPr lang="en-US" sz="1800" spc="89" dirty="0">
              <a:solidFill>
                <a:srgbClr val="191919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55972F4B-1792-7ECD-30BF-BEBE280EFD3B}"/>
              </a:ext>
            </a:extLst>
          </p:cNvPr>
          <p:cNvSpPr txBox="1"/>
          <p:nvPr/>
        </p:nvSpPr>
        <p:spPr>
          <a:xfrm>
            <a:off x="1248340" y="4441806"/>
            <a:ext cx="5004712" cy="315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00"/>
              </a:lnSpc>
            </a:pPr>
            <a:r>
              <a:rPr lang="ko-KR" altLang="en-US" sz="1800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핵심 로직 설계 및 구현</a:t>
            </a:r>
            <a:endParaRPr lang="en-US" sz="1800" spc="89" dirty="0">
              <a:solidFill>
                <a:srgbClr val="191919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TextBox 14">
            <a:extLst>
              <a:ext uri="{FF2B5EF4-FFF2-40B4-BE49-F238E27FC236}">
                <a16:creationId xmlns:a16="http://schemas.microsoft.com/office/drawing/2014/main" id="{2C141DD2-0F2B-919C-488D-C7D73E0CF31B}"/>
              </a:ext>
            </a:extLst>
          </p:cNvPr>
          <p:cNvSpPr txBox="1"/>
          <p:nvPr/>
        </p:nvSpPr>
        <p:spPr>
          <a:xfrm>
            <a:off x="1248340" y="4995529"/>
            <a:ext cx="5004712" cy="315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00"/>
              </a:lnSpc>
            </a:pPr>
            <a:r>
              <a:rPr lang="ko-KR" altLang="en-US" sz="1800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테스트 및 수정</a:t>
            </a:r>
            <a:r>
              <a:rPr lang="en-US" altLang="ko-KR" sz="1800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800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요구사항  충족여부 검토</a:t>
            </a:r>
            <a:endParaRPr lang="en-US" sz="1800" spc="89" dirty="0">
              <a:solidFill>
                <a:srgbClr val="191919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55740CAC-81E9-DC43-51C9-4416DE538F5C}"/>
              </a:ext>
            </a:extLst>
          </p:cNvPr>
          <p:cNvSpPr txBox="1"/>
          <p:nvPr/>
        </p:nvSpPr>
        <p:spPr>
          <a:xfrm>
            <a:off x="1262195" y="5527369"/>
            <a:ext cx="5004712" cy="315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00"/>
              </a:lnSpc>
            </a:pPr>
            <a:r>
              <a:rPr lang="ko-KR" altLang="en-US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배포 테스트 </a:t>
            </a:r>
            <a:r>
              <a:rPr lang="en-US" altLang="ko-KR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pc="89" dirty="0">
                <a:solidFill>
                  <a:srgbClr val="19191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릴리즈</a:t>
            </a:r>
            <a:endParaRPr lang="en-US" altLang="ko-KR" sz="1800" spc="89" dirty="0">
              <a:solidFill>
                <a:srgbClr val="191919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22" name="Group 17">
            <a:extLst>
              <a:ext uri="{FF2B5EF4-FFF2-40B4-BE49-F238E27FC236}">
                <a16:creationId xmlns:a16="http://schemas.microsoft.com/office/drawing/2014/main" id="{DC6E3737-8E9B-052B-330F-C27FAA07564A}"/>
              </a:ext>
            </a:extLst>
          </p:cNvPr>
          <p:cNvGrpSpPr/>
          <p:nvPr/>
        </p:nvGrpSpPr>
        <p:grpSpPr>
          <a:xfrm>
            <a:off x="7408696" y="3914778"/>
            <a:ext cx="8280279" cy="385246"/>
            <a:chOff x="0" y="0"/>
            <a:chExt cx="8734941" cy="406400"/>
          </a:xfrm>
        </p:grpSpPr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79DF0B9A-AB4C-6969-401B-565EC08A4F11}"/>
                </a:ext>
              </a:extLst>
            </p:cNvPr>
            <p:cNvSpPr/>
            <p:nvPr/>
          </p:nvSpPr>
          <p:spPr>
            <a:xfrm>
              <a:off x="17780" y="22860"/>
              <a:ext cx="8709541" cy="360680"/>
            </a:xfrm>
            <a:custGeom>
              <a:avLst/>
              <a:gdLst/>
              <a:ahLst/>
              <a:cxnLst/>
              <a:rect l="l" t="t" r="r" b="b"/>
              <a:pathLst>
                <a:path w="8709541" h="360680">
                  <a:moveTo>
                    <a:pt x="8709541" y="180340"/>
                  </a:moveTo>
                  <a:cubicBezTo>
                    <a:pt x="8709541" y="81280"/>
                    <a:pt x="8629531" y="0"/>
                    <a:pt x="8529201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8529201" y="360680"/>
                  </a:lnTo>
                  <a:cubicBezTo>
                    <a:pt x="8628260" y="360680"/>
                    <a:pt x="8709541" y="279400"/>
                    <a:pt x="8709541" y="18034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24" name="Group 19">
            <a:extLst>
              <a:ext uri="{FF2B5EF4-FFF2-40B4-BE49-F238E27FC236}">
                <a16:creationId xmlns:a16="http://schemas.microsoft.com/office/drawing/2014/main" id="{1D302A73-1E85-20DF-ACC2-2682EA26962B}"/>
              </a:ext>
            </a:extLst>
          </p:cNvPr>
          <p:cNvGrpSpPr/>
          <p:nvPr/>
        </p:nvGrpSpPr>
        <p:grpSpPr>
          <a:xfrm>
            <a:off x="7422551" y="6478447"/>
            <a:ext cx="8280279" cy="385246"/>
            <a:chOff x="0" y="0"/>
            <a:chExt cx="8734941" cy="406400"/>
          </a:xfrm>
        </p:grpSpPr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25E473B4-849B-24DD-901E-3993806E9838}"/>
                </a:ext>
              </a:extLst>
            </p:cNvPr>
            <p:cNvSpPr/>
            <p:nvPr/>
          </p:nvSpPr>
          <p:spPr>
            <a:xfrm>
              <a:off x="17780" y="22860"/>
              <a:ext cx="8709541" cy="360680"/>
            </a:xfrm>
            <a:custGeom>
              <a:avLst/>
              <a:gdLst/>
              <a:ahLst/>
              <a:cxnLst/>
              <a:rect l="l" t="t" r="r" b="b"/>
              <a:pathLst>
                <a:path w="8709541" h="360680">
                  <a:moveTo>
                    <a:pt x="8709541" y="180340"/>
                  </a:moveTo>
                  <a:cubicBezTo>
                    <a:pt x="8709541" y="81280"/>
                    <a:pt x="8629531" y="0"/>
                    <a:pt x="8529201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8529201" y="360680"/>
                  </a:lnTo>
                  <a:cubicBezTo>
                    <a:pt x="8628260" y="360680"/>
                    <a:pt x="8709541" y="279400"/>
                    <a:pt x="8709541" y="18034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26" name="Group 21">
            <a:extLst>
              <a:ext uri="{FF2B5EF4-FFF2-40B4-BE49-F238E27FC236}">
                <a16:creationId xmlns:a16="http://schemas.microsoft.com/office/drawing/2014/main" id="{B4DDC357-BFAF-B4CD-F648-7015207978B7}"/>
              </a:ext>
            </a:extLst>
          </p:cNvPr>
          <p:cNvGrpSpPr/>
          <p:nvPr/>
        </p:nvGrpSpPr>
        <p:grpSpPr>
          <a:xfrm>
            <a:off x="7422551" y="5532270"/>
            <a:ext cx="8280279" cy="385246"/>
            <a:chOff x="0" y="0"/>
            <a:chExt cx="8734941" cy="406400"/>
          </a:xfrm>
        </p:grpSpPr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B54179CF-7A87-5595-0503-23AB3F9CDA9A}"/>
                </a:ext>
              </a:extLst>
            </p:cNvPr>
            <p:cNvSpPr/>
            <p:nvPr/>
          </p:nvSpPr>
          <p:spPr>
            <a:xfrm>
              <a:off x="17780" y="22860"/>
              <a:ext cx="8709541" cy="360680"/>
            </a:xfrm>
            <a:custGeom>
              <a:avLst/>
              <a:gdLst/>
              <a:ahLst/>
              <a:cxnLst/>
              <a:rect l="l" t="t" r="r" b="b"/>
              <a:pathLst>
                <a:path w="8709541" h="360680">
                  <a:moveTo>
                    <a:pt x="8709541" y="180340"/>
                  </a:moveTo>
                  <a:cubicBezTo>
                    <a:pt x="8709541" y="81280"/>
                    <a:pt x="8629531" y="0"/>
                    <a:pt x="8529201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8529201" y="360680"/>
                  </a:lnTo>
                  <a:cubicBezTo>
                    <a:pt x="8628260" y="360680"/>
                    <a:pt x="8709541" y="279400"/>
                    <a:pt x="8709541" y="18034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29" name="Freeform 24">
            <a:extLst>
              <a:ext uri="{FF2B5EF4-FFF2-40B4-BE49-F238E27FC236}">
                <a16:creationId xmlns:a16="http://schemas.microsoft.com/office/drawing/2014/main" id="{F8173C4B-B532-8547-1821-CA0B46ED73FA}"/>
              </a:ext>
            </a:extLst>
          </p:cNvPr>
          <p:cNvSpPr/>
          <p:nvPr/>
        </p:nvSpPr>
        <p:spPr>
          <a:xfrm>
            <a:off x="7425551" y="5017741"/>
            <a:ext cx="8256201" cy="341906"/>
          </a:xfrm>
          <a:custGeom>
            <a:avLst/>
            <a:gdLst/>
            <a:ahLst/>
            <a:cxnLst/>
            <a:rect l="l" t="t" r="r" b="b"/>
            <a:pathLst>
              <a:path w="8709541" h="360680">
                <a:moveTo>
                  <a:pt x="8709541" y="180340"/>
                </a:moveTo>
                <a:cubicBezTo>
                  <a:pt x="8709541" y="81280"/>
                  <a:pt x="8629531" y="0"/>
                  <a:pt x="8529201" y="0"/>
                </a:cubicBezTo>
                <a:lnTo>
                  <a:pt x="172720" y="0"/>
                </a:lnTo>
                <a:lnTo>
                  <a:pt x="172720" y="1270"/>
                </a:lnTo>
                <a:cubicBezTo>
                  <a:pt x="76200" y="5080"/>
                  <a:pt x="0" y="83820"/>
                  <a:pt x="0" y="180340"/>
                </a:cubicBezTo>
                <a:cubicBezTo>
                  <a:pt x="0" y="276860"/>
                  <a:pt x="77470" y="355600"/>
                  <a:pt x="172720" y="359410"/>
                </a:cubicBezTo>
                <a:lnTo>
                  <a:pt x="172720" y="360680"/>
                </a:lnTo>
                <a:lnTo>
                  <a:pt x="8529201" y="360680"/>
                </a:lnTo>
                <a:cubicBezTo>
                  <a:pt x="8628260" y="360680"/>
                  <a:pt x="8709541" y="279400"/>
                  <a:pt x="8709541" y="18034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  <p:grpSp>
        <p:nvGrpSpPr>
          <p:cNvPr id="30" name="Group 25">
            <a:extLst>
              <a:ext uri="{FF2B5EF4-FFF2-40B4-BE49-F238E27FC236}">
                <a16:creationId xmlns:a16="http://schemas.microsoft.com/office/drawing/2014/main" id="{407AE3AD-DB67-A5B0-EC2A-B532E139E975}"/>
              </a:ext>
            </a:extLst>
          </p:cNvPr>
          <p:cNvGrpSpPr/>
          <p:nvPr/>
        </p:nvGrpSpPr>
        <p:grpSpPr>
          <a:xfrm>
            <a:off x="7408696" y="4437989"/>
            <a:ext cx="8280279" cy="385246"/>
            <a:chOff x="0" y="0"/>
            <a:chExt cx="8734941" cy="406400"/>
          </a:xfrm>
        </p:grpSpPr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2BE8EC-6611-D68E-DE6A-8B8738F75A4C}"/>
                </a:ext>
              </a:extLst>
            </p:cNvPr>
            <p:cNvSpPr/>
            <p:nvPr/>
          </p:nvSpPr>
          <p:spPr>
            <a:xfrm>
              <a:off x="17780" y="22860"/>
              <a:ext cx="8709541" cy="360680"/>
            </a:xfrm>
            <a:custGeom>
              <a:avLst/>
              <a:gdLst/>
              <a:ahLst/>
              <a:cxnLst/>
              <a:rect l="l" t="t" r="r" b="b"/>
              <a:pathLst>
                <a:path w="8709541" h="360680">
                  <a:moveTo>
                    <a:pt x="8709541" y="180340"/>
                  </a:moveTo>
                  <a:cubicBezTo>
                    <a:pt x="8709541" y="81280"/>
                    <a:pt x="8629531" y="0"/>
                    <a:pt x="8529201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8529201" y="360680"/>
                  </a:lnTo>
                  <a:cubicBezTo>
                    <a:pt x="8628260" y="360680"/>
                    <a:pt x="8709541" y="279400"/>
                    <a:pt x="8709541" y="18034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32" name="Group 27">
            <a:extLst>
              <a:ext uri="{FF2B5EF4-FFF2-40B4-BE49-F238E27FC236}">
                <a16:creationId xmlns:a16="http://schemas.microsoft.com/office/drawing/2014/main" id="{57CFDE24-2E1C-0B14-8A07-6AD44FCC3CD2}"/>
              </a:ext>
            </a:extLst>
          </p:cNvPr>
          <p:cNvGrpSpPr/>
          <p:nvPr/>
        </p:nvGrpSpPr>
        <p:grpSpPr>
          <a:xfrm>
            <a:off x="7408696" y="3914778"/>
            <a:ext cx="0" cy="360000"/>
            <a:chOff x="0" y="0"/>
            <a:chExt cx="1151552" cy="406400"/>
          </a:xfrm>
        </p:grpSpPr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7DDC7705-3996-FE9E-FA6F-16C9A6F91A2E}"/>
                </a:ext>
              </a:extLst>
            </p:cNvPr>
            <p:cNvSpPr/>
            <p:nvPr/>
          </p:nvSpPr>
          <p:spPr>
            <a:xfrm>
              <a:off x="17780" y="22860"/>
              <a:ext cx="1126152" cy="360680"/>
            </a:xfrm>
            <a:custGeom>
              <a:avLst/>
              <a:gdLst/>
              <a:ahLst/>
              <a:cxnLst/>
              <a:rect l="l" t="t" r="r" b="b"/>
              <a:pathLst>
                <a:path w="1126152" h="360680">
                  <a:moveTo>
                    <a:pt x="1126152" y="180340"/>
                  </a:moveTo>
                  <a:cubicBezTo>
                    <a:pt x="1126152" y="81280"/>
                    <a:pt x="1046142" y="0"/>
                    <a:pt x="945812" y="0"/>
                  </a:cubicBezTo>
                  <a:lnTo>
                    <a:pt x="172720" y="0"/>
                  </a:lnTo>
                  <a:lnTo>
                    <a:pt x="172720" y="1270"/>
                  </a:lnTo>
                  <a:cubicBezTo>
                    <a:pt x="76200" y="5080"/>
                    <a:pt x="0" y="83820"/>
                    <a:pt x="0" y="180340"/>
                  </a:cubicBezTo>
                  <a:cubicBezTo>
                    <a:pt x="0" y="276860"/>
                    <a:pt x="77470" y="355600"/>
                    <a:pt x="172720" y="359410"/>
                  </a:cubicBezTo>
                  <a:lnTo>
                    <a:pt x="172720" y="360680"/>
                  </a:lnTo>
                  <a:lnTo>
                    <a:pt x="945812" y="360680"/>
                  </a:lnTo>
                  <a:cubicBezTo>
                    <a:pt x="1044872" y="360680"/>
                    <a:pt x="1126152" y="279400"/>
                    <a:pt x="1126152" y="180340"/>
                  </a:cubicBezTo>
                  <a:close/>
                </a:path>
              </a:pathLst>
            </a:custGeom>
            <a:solidFill>
              <a:srgbClr val="86EAE9"/>
            </a:solidFill>
          </p:spPr>
        </p:sp>
      </p:grpSp>
      <p:sp>
        <p:nvSpPr>
          <p:cNvPr id="42" name="TextBox 33">
            <a:extLst>
              <a:ext uri="{FF2B5EF4-FFF2-40B4-BE49-F238E27FC236}">
                <a16:creationId xmlns:a16="http://schemas.microsoft.com/office/drawing/2014/main" id="{D6678B4B-11C2-EB8A-C552-7DF16F12BE0A}"/>
              </a:ext>
            </a:extLst>
          </p:cNvPr>
          <p:cNvSpPr txBox="1"/>
          <p:nvPr/>
        </p:nvSpPr>
        <p:spPr>
          <a:xfrm>
            <a:off x="5710982" y="1173856"/>
            <a:ext cx="6866035" cy="70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44"/>
              </a:lnSpc>
            </a:pPr>
            <a:r>
              <a:rPr lang="en-US" sz="4444" b="1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TIMELINE</a:t>
            </a:r>
          </a:p>
        </p:txBody>
      </p:sp>
      <p:sp>
        <p:nvSpPr>
          <p:cNvPr id="43" name="AutoShape 34">
            <a:extLst>
              <a:ext uri="{FF2B5EF4-FFF2-40B4-BE49-F238E27FC236}">
                <a16:creationId xmlns:a16="http://schemas.microsoft.com/office/drawing/2014/main" id="{C7A37F48-E24E-4732-AF4D-8A8137F0B3DF}"/>
              </a:ext>
            </a:extLst>
          </p:cNvPr>
          <p:cNvSpPr/>
          <p:nvPr/>
        </p:nvSpPr>
        <p:spPr>
          <a:xfrm>
            <a:off x="8433371" y="2203797"/>
            <a:ext cx="142125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F9B8776-14B1-4A96-9142-7D0AF9880EBA}"/>
              </a:ext>
            </a:extLst>
          </p:cNvPr>
          <p:cNvCxnSpPr>
            <a:cxnSpLocks/>
          </p:cNvCxnSpPr>
          <p:nvPr/>
        </p:nvCxnSpPr>
        <p:spPr>
          <a:xfrm>
            <a:off x="7118181" y="3992943"/>
            <a:ext cx="2406819" cy="0"/>
          </a:xfrm>
          <a:prstGeom prst="straightConnector1">
            <a:avLst/>
          </a:prstGeom>
          <a:ln w="254000">
            <a:solidFill>
              <a:schemeClr val="accent4">
                <a:lumMod val="60000"/>
                <a:lumOff val="40000"/>
              </a:schemeClr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926A02C7-4299-87AC-E278-7C05DF058068}"/>
              </a:ext>
            </a:extLst>
          </p:cNvPr>
          <p:cNvCxnSpPr>
            <a:cxnSpLocks/>
          </p:cNvCxnSpPr>
          <p:nvPr/>
        </p:nvCxnSpPr>
        <p:spPr>
          <a:xfrm>
            <a:off x="8610600" y="4630612"/>
            <a:ext cx="4114800" cy="0"/>
          </a:xfrm>
          <a:prstGeom prst="straightConnector1">
            <a:avLst/>
          </a:prstGeom>
          <a:ln w="254000">
            <a:solidFill>
              <a:schemeClr val="accent5">
                <a:lumMod val="60000"/>
                <a:lumOff val="40000"/>
              </a:schemeClr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13CFC3E-D440-2F13-C136-6713615DADC3}"/>
              </a:ext>
            </a:extLst>
          </p:cNvPr>
          <p:cNvCxnSpPr>
            <a:cxnSpLocks/>
          </p:cNvCxnSpPr>
          <p:nvPr/>
        </p:nvCxnSpPr>
        <p:spPr>
          <a:xfrm>
            <a:off x="10761059" y="5188694"/>
            <a:ext cx="3631916" cy="0"/>
          </a:xfrm>
          <a:prstGeom prst="straightConnector1">
            <a:avLst/>
          </a:prstGeom>
          <a:ln w="254000">
            <a:solidFill>
              <a:schemeClr val="accent6">
                <a:lumMod val="60000"/>
                <a:lumOff val="40000"/>
              </a:schemeClr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0DC687B1-17B3-AED1-6936-7E6B97AD9FA0}"/>
              </a:ext>
            </a:extLst>
          </p:cNvPr>
          <p:cNvCxnSpPr>
            <a:cxnSpLocks/>
          </p:cNvCxnSpPr>
          <p:nvPr/>
        </p:nvCxnSpPr>
        <p:spPr>
          <a:xfrm>
            <a:off x="13246385" y="5739325"/>
            <a:ext cx="3441415" cy="0"/>
          </a:xfrm>
          <a:prstGeom prst="straightConnector1">
            <a:avLst/>
          </a:prstGeom>
          <a:ln w="254000">
            <a:solidFill>
              <a:schemeClr val="accent2">
                <a:lumMod val="60000"/>
                <a:lumOff val="40000"/>
              </a:schemeClr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978A5F20-A152-45E2-261E-4A00713668CB}"/>
              </a:ext>
            </a:extLst>
          </p:cNvPr>
          <p:cNvCxnSpPr>
            <a:cxnSpLocks/>
          </p:cNvCxnSpPr>
          <p:nvPr/>
        </p:nvCxnSpPr>
        <p:spPr>
          <a:xfrm flipH="1">
            <a:off x="9345248" y="2574481"/>
            <a:ext cx="4525" cy="3549037"/>
          </a:xfrm>
          <a:prstGeom prst="line">
            <a:avLst/>
          </a:prstGeom>
          <a:ln w="38100">
            <a:solidFill>
              <a:schemeClr val="accent3">
                <a:lumMod val="75000"/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1DA747BB-BEA6-0950-74E3-708BFD855FF1}"/>
              </a:ext>
            </a:extLst>
          </p:cNvPr>
          <p:cNvCxnSpPr>
            <a:cxnSpLocks/>
          </p:cNvCxnSpPr>
          <p:nvPr/>
        </p:nvCxnSpPr>
        <p:spPr>
          <a:xfrm flipH="1">
            <a:off x="11944413" y="2574481"/>
            <a:ext cx="4525" cy="3549037"/>
          </a:xfrm>
          <a:prstGeom prst="line">
            <a:avLst/>
          </a:prstGeom>
          <a:ln w="38100">
            <a:solidFill>
              <a:schemeClr val="accent3">
                <a:lumMod val="75000"/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69E053E1-C65A-8A72-449E-71A223158048}"/>
              </a:ext>
            </a:extLst>
          </p:cNvPr>
          <p:cNvCxnSpPr>
            <a:cxnSpLocks/>
          </p:cNvCxnSpPr>
          <p:nvPr/>
        </p:nvCxnSpPr>
        <p:spPr>
          <a:xfrm flipH="1">
            <a:off x="14543578" y="2604259"/>
            <a:ext cx="4525" cy="3549037"/>
          </a:xfrm>
          <a:prstGeom prst="line">
            <a:avLst/>
          </a:prstGeom>
          <a:ln w="38100">
            <a:solidFill>
              <a:schemeClr val="accent3">
                <a:lumMod val="75000"/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F227EFB7-792E-8034-2F4E-6A916373083F}"/>
              </a:ext>
            </a:extLst>
          </p:cNvPr>
          <p:cNvCxnSpPr>
            <a:cxnSpLocks/>
          </p:cNvCxnSpPr>
          <p:nvPr/>
        </p:nvCxnSpPr>
        <p:spPr>
          <a:xfrm>
            <a:off x="876300" y="4381500"/>
            <a:ext cx="16593985" cy="0"/>
          </a:xfrm>
          <a:prstGeom prst="line">
            <a:avLst/>
          </a:prstGeom>
          <a:ln w="38100">
            <a:solidFill>
              <a:schemeClr val="accent3">
                <a:lumMod val="7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60FDFDC6-0B0C-13AD-30C0-58431230FDAD}"/>
              </a:ext>
            </a:extLst>
          </p:cNvPr>
          <p:cNvCxnSpPr>
            <a:cxnSpLocks/>
          </p:cNvCxnSpPr>
          <p:nvPr/>
        </p:nvCxnSpPr>
        <p:spPr>
          <a:xfrm>
            <a:off x="876300" y="4904138"/>
            <a:ext cx="16593985" cy="0"/>
          </a:xfrm>
          <a:prstGeom prst="line">
            <a:avLst/>
          </a:prstGeom>
          <a:ln w="38100">
            <a:solidFill>
              <a:schemeClr val="accent3">
                <a:lumMod val="7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3C3A9AB7-721E-5D5B-DB0D-5B900A554FE1}"/>
              </a:ext>
            </a:extLst>
          </p:cNvPr>
          <p:cNvCxnSpPr>
            <a:cxnSpLocks/>
          </p:cNvCxnSpPr>
          <p:nvPr/>
        </p:nvCxnSpPr>
        <p:spPr>
          <a:xfrm>
            <a:off x="876300" y="5426776"/>
            <a:ext cx="16593985" cy="0"/>
          </a:xfrm>
          <a:prstGeom prst="line">
            <a:avLst/>
          </a:prstGeom>
          <a:ln w="38100">
            <a:solidFill>
              <a:schemeClr val="accent3">
                <a:lumMod val="75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5990C659-E7F5-23FB-4864-98B6B60280D5}"/>
              </a:ext>
            </a:extLst>
          </p:cNvPr>
          <p:cNvSpPr txBox="1"/>
          <p:nvPr/>
        </p:nvSpPr>
        <p:spPr>
          <a:xfrm>
            <a:off x="7472285" y="3798983"/>
            <a:ext cx="927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04-24</a:t>
            </a:r>
            <a:endParaRPr lang="ko-KR" altLang="en-US" sz="1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01FBB3B-E9C1-5C93-167C-01CCDF8BA6B9}"/>
              </a:ext>
            </a:extLst>
          </p:cNvPr>
          <p:cNvSpPr txBox="1"/>
          <p:nvPr/>
        </p:nvSpPr>
        <p:spPr>
          <a:xfrm>
            <a:off x="8394454" y="3808557"/>
            <a:ext cx="927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04-30</a:t>
            </a:r>
            <a:endParaRPr lang="ko-KR" altLang="en-US" sz="1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B01C408-8EFE-E08C-F904-FEF07ADBAA19}"/>
              </a:ext>
            </a:extLst>
          </p:cNvPr>
          <p:cNvSpPr txBox="1"/>
          <p:nvPr/>
        </p:nvSpPr>
        <p:spPr>
          <a:xfrm>
            <a:off x="9007684" y="4438421"/>
            <a:ext cx="927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05-01</a:t>
            </a:r>
            <a:endParaRPr lang="ko-KR" altLang="en-US" sz="1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5F53B05-04B3-222C-BFCC-401B02A470CB}"/>
              </a:ext>
            </a:extLst>
          </p:cNvPr>
          <p:cNvSpPr txBox="1"/>
          <p:nvPr/>
        </p:nvSpPr>
        <p:spPr>
          <a:xfrm>
            <a:off x="11500684" y="4459890"/>
            <a:ext cx="927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05-08</a:t>
            </a:r>
            <a:endParaRPr lang="ko-KR" altLang="en-US" sz="1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9E2539-D4C0-9F19-5B82-BF1290ECAC44}"/>
              </a:ext>
            </a:extLst>
          </p:cNvPr>
          <p:cNvSpPr txBox="1"/>
          <p:nvPr/>
        </p:nvSpPr>
        <p:spPr>
          <a:xfrm>
            <a:off x="13240476" y="5031302"/>
            <a:ext cx="927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05-16</a:t>
            </a:r>
            <a:endParaRPr lang="ko-KR" altLang="en-US" sz="1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11B7DA5-7521-18ED-C6F4-26C68820E404}"/>
              </a:ext>
            </a:extLst>
          </p:cNvPr>
          <p:cNvSpPr txBox="1"/>
          <p:nvPr/>
        </p:nvSpPr>
        <p:spPr>
          <a:xfrm>
            <a:off x="11200249" y="5013048"/>
            <a:ext cx="927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05-09</a:t>
            </a:r>
            <a:endParaRPr lang="ko-KR" altLang="en-US" sz="1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FA8E058-B170-A8E5-384F-61740CC5D282}"/>
              </a:ext>
            </a:extLst>
          </p:cNvPr>
          <p:cNvSpPr txBox="1"/>
          <p:nvPr/>
        </p:nvSpPr>
        <p:spPr>
          <a:xfrm>
            <a:off x="13617217" y="5567972"/>
            <a:ext cx="927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05-17</a:t>
            </a:r>
            <a:endParaRPr lang="ko-KR" altLang="en-US" sz="1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83FCD00-A160-DE9B-4680-219136E8D879}"/>
              </a:ext>
            </a:extLst>
          </p:cNvPr>
          <p:cNvSpPr txBox="1"/>
          <p:nvPr/>
        </p:nvSpPr>
        <p:spPr>
          <a:xfrm>
            <a:off x="15509298" y="5562632"/>
            <a:ext cx="927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05-23</a:t>
            </a:r>
            <a:endParaRPr lang="ko-KR" altLang="en-US" sz="1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022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7690482" y="8660782"/>
            <a:ext cx="597518" cy="59751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028851" y="4229100"/>
            <a:ext cx="8953463" cy="1551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129"/>
              </a:lnSpc>
            </a:pPr>
            <a:r>
              <a:rPr lang="en-US" sz="10734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THANK YOU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7778985" y="8841506"/>
            <a:ext cx="420513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dirty="0">
                <a:solidFill>
                  <a:srgbClr val="151A1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2173070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733</TotalTime>
  <Words>235</Words>
  <Application>Microsoft Office PowerPoint</Application>
  <PresentationFormat>사용자 지정</PresentationFormat>
  <Paragraphs>99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맑은 고딕</vt:lpstr>
      <vt:lpstr>Pretendard</vt:lpstr>
      <vt:lpstr>Arial</vt:lpstr>
      <vt:lpstr>Pretendard</vt:lpstr>
      <vt:lpstr>메이플스토리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GeunHwi Kim</dc:creator>
  <cp:lastModifiedBy>PC06-09</cp:lastModifiedBy>
  <cp:revision>17</cp:revision>
  <dcterms:created xsi:type="dcterms:W3CDTF">2006-08-16T00:00:00Z</dcterms:created>
  <dcterms:modified xsi:type="dcterms:W3CDTF">2025-01-08T09:08:16Z</dcterms:modified>
  <dc:identifier>DAGCwt8y858</dc:identifier>
</cp:coreProperties>
</file>

<file path=docProps/thumbnail.jpeg>
</file>